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90" r:id="rId3"/>
    <p:sldId id="291" r:id="rId4"/>
    <p:sldId id="292" r:id="rId5"/>
    <p:sldId id="257" r:id="rId6"/>
    <p:sldId id="301" r:id="rId7"/>
    <p:sldId id="258" r:id="rId8"/>
    <p:sldId id="293" r:id="rId9"/>
    <p:sldId id="259" r:id="rId10"/>
    <p:sldId id="295" r:id="rId11"/>
    <p:sldId id="260" r:id="rId12"/>
    <p:sldId id="296" r:id="rId13"/>
    <p:sldId id="261" r:id="rId14"/>
    <p:sldId id="262" r:id="rId15"/>
    <p:sldId id="263" r:id="rId16"/>
    <p:sldId id="264" r:id="rId17"/>
    <p:sldId id="297" r:id="rId18"/>
    <p:sldId id="266" r:id="rId19"/>
    <p:sldId id="267" r:id="rId20"/>
    <p:sldId id="268" r:id="rId21"/>
    <p:sldId id="269" r:id="rId22"/>
    <p:sldId id="270" r:id="rId23"/>
    <p:sldId id="298" r:id="rId24"/>
    <p:sldId id="271" r:id="rId25"/>
    <p:sldId id="281" r:id="rId26"/>
    <p:sldId id="272" r:id="rId27"/>
    <p:sldId id="273" r:id="rId28"/>
    <p:sldId id="300" r:id="rId29"/>
    <p:sldId id="299" r:id="rId30"/>
    <p:sldId id="274" r:id="rId31"/>
    <p:sldId id="275" r:id="rId32"/>
    <p:sldId id="288" r:id="rId33"/>
    <p:sldId id="289" r:id="rId34"/>
    <p:sldId id="294" r:id="rId35"/>
    <p:sldId id="276" r:id="rId36"/>
    <p:sldId id="277" r:id="rId37"/>
    <p:sldId id="278" r:id="rId38"/>
    <p:sldId id="279" r:id="rId39"/>
    <p:sldId id="280" r:id="rId40"/>
    <p:sldId id="282" r:id="rId41"/>
    <p:sldId id="283" r:id="rId42"/>
    <p:sldId id="284" r:id="rId43"/>
    <p:sldId id="285" r:id="rId44"/>
    <p:sldId id="287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6600"/>
    <a:srgbClr val="0033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94790" autoAdjust="0"/>
  </p:normalViewPr>
  <p:slideViewPr>
    <p:cSldViewPr>
      <p:cViewPr varScale="1">
        <p:scale>
          <a:sx n="70" d="100"/>
          <a:sy n="70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51A92-1A03-453A-AFE9-313CB2CB44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18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AA49A-ED9C-44DB-A988-FA3A7CA06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1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A24D65-6D83-4966-B6B3-5C23C3CB0F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87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639BB-6351-4F2D-9F75-0F2795EBC1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97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296922-3C9B-4198-903F-9E850DA093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82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D32DB-6690-4380-BAAE-3E27EA4462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88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19201-26D1-4677-AC8E-EA1E525218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523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2567A-C8E1-4877-AF03-8426D55C30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47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F98E46-AC4F-474C-B3D9-A8030D142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21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A3145-1943-4FA5-88C6-5F949CDEB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13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C9331C-6638-470C-9AAE-386CEE402B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79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3590D10-93C9-4C5C-B7AB-816890EA2530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4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4" cy="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4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4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4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4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4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Chapter 6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Cash Purchases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heaustintimes.com/wp-content/uploads/2014/10/be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1219200"/>
            <a:ext cx="35655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7543800" cy="1295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2 – Sales Tax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18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Selling Price= $189.99</a:t>
            </a:r>
          </a:p>
          <a:p>
            <a:pPr>
              <a:defRPr/>
            </a:pPr>
            <a:r>
              <a:rPr lang="en-US" dirty="0" smtClean="0"/>
              <a:t>Sales Tax = $13.30</a:t>
            </a:r>
          </a:p>
          <a:p>
            <a:pPr>
              <a:defRPr/>
            </a:pPr>
            <a:r>
              <a:rPr lang="en-US" dirty="0" smtClean="0"/>
              <a:t>Find the Sales Tax Rate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Sales Tax = Selling Price x Sales </a:t>
            </a:r>
            <a:r>
              <a:rPr lang="en-US" dirty="0"/>
              <a:t>T</a:t>
            </a:r>
            <a:r>
              <a:rPr lang="en-US" dirty="0" smtClean="0"/>
              <a:t>ax </a:t>
            </a:r>
            <a:r>
              <a:rPr lang="en-US" dirty="0"/>
              <a:t>R</a:t>
            </a:r>
            <a:r>
              <a:rPr lang="en-US" dirty="0" smtClean="0"/>
              <a:t>ate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543800" cy="7318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6.2 – Total Purchase Price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44116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Most stores give you a </a:t>
            </a:r>
            <a:r>
              <a:rPr lang="en-US" altLang="en-US" i="1" u="sng" dirty="0" smtClean="0"/>
              <a:t>sales receipt </a:t>
            </a:r>
            <a:r>
              <a:rPr lang="en-US" altLang="en-US" dirty="0" smtClean="0"/>
              <a:t>as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 smtClean="0"/>
              <a:t>   proof of purchase</a:t>
            </a:r>
          </a:p>
          <a:p>
            <a:pPr eaLnBrk="1" hangingPunct="1">
              <a:defRPr/>
            </a:pPr>
            <a:r>
              <a:rPr lang="en-US" altLang="en-US" dirty="0" smtClean="0"/>
              <a:t>Sales receipt shows the selling price of each item or service purchased, the total selling price, any sales tax, and the total purchase price</a:t>
            </a:r>
          </a:p>
          <a:p>
            <a:pPr lvl="1" eaLnBrk="1" hangingPunct="1">
              <a:defRPr/>
            </a:pPr>
            <a:r>
              <a:rPr lang="en-US" altLang="en-US" dirty="0" smtClean="0"/>
              <a:t>NOTE: the tax is computed </a:t>
            </a:r>
            <a:r>
              <a:rPr lang="en-US" altLang="en-US" dirty="0"/>
              <a:t>	</a:t>
            </a:r>
            <a:r>
              <a:rPr lang="en-US" altLang="en-US" dirty="0" smtClean="0"/>
              <a:t>		    on the combined state, 			       county, and city tax rates</a:t>
            </a:r>
          </a:p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12292" name="Picture 5" descr="http://blog.unibulmerchantservices.com/wp-content/uploads/2010/03/Credit-Card-Sales-Receipt-Processin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3900488"/>
            <a:ext cx="3810000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http://www.mightysweet.com/mesohungry/wp-content/uploads/2013/02/07-Receipt-Sage-General-St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8" descr="http://www.digitaljournal.com/img/2/2/2/6/i/7/3/1/o/recei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914400"/>
            <a:ext cx="450215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6.2 – Total Purchase Price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</a:t>
            </a:r>
            <a:r>
              <a:rPr lang="en-US" altLang="en-US" i="1" u="sng" smtClean="0"/>
              <a:t>total purchase price</a:t>
            </a:r>
            <a:r>
              <a:rPr lang="en-US" altLang="en-US" smtClean="0"/>
              <a:t> of an item is equal to the selling price plus the sales tax. Remember that:</a:t>
            </a:r>
          </a:p>
          <a:p>
            <a:pPr eaLnBrk="1" hangingPunct="1"/>
            <a:r>
              <a:rPr lang="en-US" altLang="en-US" smtClean="0">
                <a:solidFill>
                  <a:srgbClr val="003399"/>
                </a:solidFill>
              </a:rPr>
              <a:t>Sales tax =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rgbClr val="003399"/>
                </a:solidFill>
              </a:rPr>
              <a:t>			Total Selling Price x Sales Tax Rate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en-US" smtClean="0">
                <a:solidFill>
                  <a:srgbClr val="CC6600"/>
                </a:solidFill>
              </a:rPr>
              <a:t>Total Purchase Price =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rgbClr val="CC6600"/>
                </a:solidFill>
              </a:rPr>
              <a:t>		Total Selling Price + Sales Tax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525"/>
            <a:ext cx="7543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6.2 – Example 1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" y="838200"/>
            <a:ext cx="4953000" cy="5105400"/>
          </a:xfrm>
        </p:spPr>
        <p:txBody>
          <a:bodyPr/>
          <a:lstStyle/>
          <a:p>
            <a:pPr eaLnBrk="1" hangingPunct="1"/>
            <a:r>
              <a:rPr lang="en-US" altLang="en-US" smtClean="0"/>
              <a:t>A store in Madison, Wisconsin, advertised a smoke alarm for $24.95 and a fire extinguisher for $39.95. What is the sales tax if the combined state and city rate is 6%? What is the total purchase price?</a:t>
            </a:r>
          </a:p>
        </p:txBody>
      </p:sp>
      <p:pic>
        <p:nvPicPr>
          <p:cNvPr id="15364" name="Picture 5" descr="http://www.askfitz.com/wp-content/uploads/sites/663/2014/09/Smoke-Detector.jpg?478d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31750"/>
            <a:ext cx="37814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Finish by the end of class…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Pg. 233, #3-12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Pg. 235, #3-15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Either TURN IN YOUR WORK or SHOW ME WHAT YOU FINISHED BY THE END OF CLASS. THIS IS BEING CHECKED FOR POINTS!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6.3 and 6.4 – Unit Pricing and Comparison Shopping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5181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When we shop, we sometimes want to get the “better buy”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 u="sng" smtClean="0"/>
              <a:t>Unit Pricing</a:t>
            </a:r>
            <a:r>
              <a:rPr lang="en-US" altLang="en-US" smtClean="0"/>
              <a:t> is a system that allows shoppers to compare the prices of various items quickly and easily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Some stores give the unit price for their products</a:t>
            </a:r>
          </a:p>
        </p:txBody>
      </p:sp>
      <p:pic>
        <p:nvPicPr>
          <p:cNvPr id="17412" name="Picture 5" descr="15oz_cheer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67000"/>
            <a:ext cx="3505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19075" y="304800"/>
            <a:ext cx="8229600" cy="2014538"/>
          </a:xfrm>
        </p:spPr>
        <p:txBody>
          <a:bodyPr/>
          <a:lstStyle/>
          <a:p>
            <a:r>
              <a:rPr lang="en-US" altLang="en-US" smtClean="0"/>
              <a:t>Walmart, CVS, Costco (and others) have agreed to display prices by unit of measurement, as well as by item, on their websites and mobile apps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209800"/>
            <a:ext cx="99742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51y1Mv79t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685800"/>
            <a:ext cx="2895600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762000" y="5181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16 ounces, $3.98/bag</a:t>
            </a:r>
          </a:p>
        </p:txBody>
      </p: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5029200" y="42672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11 ounces, $2.98/bag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1371600" y="5791200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Which is the better buy?!?!?!</a:t>
            </a:r>
          </a:p>
        </p:txBody>
      </p:sp>
      <p:pic>
        <p:nvPicPr>
          <p:cNvPr id="19462" name="Picture 8" descr="http://assets.farmandfleet.com/p600/611297-20130816061525-doritos-party-size-tortilla-chi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76200"/>
            <a:ext cx="49530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Unit Pricing and Comparison 						Shopping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 want to find out the unit price to see which size bag has more “bang for its buck”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UNIT PRICE = 	  </a:t>
            </a:r>
            <a:r>
              <a:rPr lang="en-US" altLang="en-US" u="sng" smtClean="0"/>
              <a:t>Price Per Item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					Measure or Count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iMac 27” 8GB Memory</a:t>
            </a:r>
          </a:p>
        </p:txBody>
      </p:sp>
      <p:pic>
        <p:nvPicPr>
          <p:cNvPr id="4099" name="Picture 2" descr="Larger 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19600" y="2133600"/>
            <a:ext cx="4267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Listed Price: </a:t>
            </a:r>
            <a:r>
              <a:rPr lang="en-US" altLang="en-US" sz="2800">
                <a:solidFill>
                  <a:srgbClr val="00B050"/>
                </a:solidFill>
              </a:rPr>
              <a:t>$1,999.00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Actual Price: </a:t>
            </a:r>
            <a:r>
              <a:rPr lang="en-US" altLang="en-US" sz="2800">
                <a:solidFill>
                  <a:srgbClr val="FF0000"/>
                </a:solidFill>
              </a:rPr>
              <a:t>$2,118.94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51y1Mv79t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8200"/>
            <a:ext cx="1492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0" y="3429000"/>
            <a:ext cx="4191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16 ounces, $3.98/bag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4114800" y="2819400"/>
            <a:ext cx="396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11 ounces, $2.98/bag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0" y="4267200"/>
            <a:ext cx="42672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C3300"/>
                </a:solidFill>
              </a:rPr>
              <a:t>Unit Price = ($3.98)/(16)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	   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648200" y="4114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3399"/>
                </a:solidFill>
              </a:rPr>
              <a:t>Unit Price = ($2.98)/(11)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685800" y="51816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C3300"/>
                </a:solidFill>
              </a:rPr>
              <a:t>= $0.25 per ounce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4800600" y="51816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3399"/>
                </a:solidFill>
              </a:rPr>
              <a:t>= $0.27 per ounce</a:t>
            </a:r>
          </a:p>
        </p:txBody>
      </p:sp>
      <p:pic>
        <p:nvPicPr>
          <p:cNvPr id="21513" name="Picture 11" descr="http://assets.farmandfleet.com/p600/611297-20130816061525-doritos-party-size-tortilla-chi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utoUpdateAnimBg="0"/>
      <p:bldP spid="51208" grpId="0" autoUpdateAnimBg="0"/>
      <p:bldP spid="51209" grpId="0" autoUpdateAnimBg="0"/>
      <p:bldP spid="5121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5257800"/>
          </a:xfrm>
        </p:spPr>
        <p:txBody>
          <a:bodyPr/>
          <a:lstStyle/>
          <a:p>
            <a:pPr eaLnBrk="1" hangingPunct="1"/>
            <a:r>
              <a:rPr lang="en-US" altLang="en-US" smtClean="0"/>
              <a:t>Shane Burns purchased a 43.5-ounce can of coffee for $3.99, a 2-liter bottle of cleaner for $3.98, and a dozen oranges for $3.96. What is the unit price of the items to the nearest cent?</a:t>
            </a:r>
          </a:p>
          <a:p>
            <a:pPr eaLnBrk="1" hangingPunct="1"/>
            <a:r>
              <a:rPr lang="en-US" altLang="en-US" sz="2400" b="1" u="sng" smtClean="0">
                <a:solidFill>
                  <a:srgbClr val="003399"/>
                </a:solidFill>
              </a:rPr>
              <a:t>Coffee:</a:t>
            </a:r>
            <a:r>
              <a:rPr lang="en-US" altLang="en-US" sz="2400" smtClean="0">
                <a:solidFill>
                  <a:srgbClr val="003399"/>
                </a:solidFill>
              </a:rPr>
              <a:t> $3.99 </a:t>
            </a:r>
            <a:r>
              <a:rPr lang="en-US" altLang="en-US" sz="2400" smtClean="0">
                <a:solidFill>
                  <a:srgbClr val="003399"/>
                </a:solidFill>
                <a:cs typeface="Arial" panose="020B0604020202020204" pitchFamily="34" charset="0"/>
              </a:rPr>
              <a:t>÷ 43.5 = $0.0917 = $0.09 per ounce</a:t>
            </a:r>
          </a:p>
          <a:p>
            <a:pPr eaLnBrk="1" hangingPunct="1"/>
            <a:endParaRPr lang="en-US" altLang="en-US" sz="2400" smtClean="0">
              <a:solidFill>
                <a:srgbClr val="003399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b="1" u="sng" smtClean="0">
                <a:solidFill>
                  <a:srgbClr val="003399"/>
                </a:solidFill>
                <a:cs typeface="Arial" panose="020B0604020202020204" pitchFamily="34" charset="0"/>
              </a:rPr>
              <a:t>Cleaner:</a:t>
            </a:r>
            <a:r>
              <a:rPr lang="en-US" altLang="en-US" sz="2400" smtClean="0">
                <a:solidFill>
                  <a:srgbClr val="003399"/>
                </a:solidFill>
                <a:cs typeface="Arial" panose="020B0604020202020204" pitchFamily="34" charset="0"/>
              </a:rPr>
              <a:t> $3.98 ÷ 2 = $1.99 per liter</a:t>
            </a:r>
          </a:p>
          <a:p>
            <a:pPr eaLnBrk="1" hangingPunct="1"/>
            <a:endParaRPr lang="en-US" altLang="en-US" sz="2400" smtClean="0">
              <a:solidFill>
                <a:srgbClr val="003399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b="1" u="sng" smtClean="0">
                <a:solidFill>
                  <a:srgbClr val="003399"/>
                </a:solidFill>
                <a:cs typeface="Arial" panose="020B0604020202020204" pitchFamily="34" charset="0"/>
              </a:rPr>
              <a:t>Oranges:</a:t>
            </a:r>
            <a:r>
              <a:rPr lang="en-US" altLang="en-US" sz="2400" smtClean="0">
                <a:solidFill>
                  <a:srgbClr val="003399"/>
                </a:solidFill>
                <a:cs typeface="Arial" panose="020B0604020202020204" pitchFamily="34" charset="0"/>
              </a:rPr>
              <a:t> $3.96 ÷ 12 = $0.33 per orange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Unit Pricing and Comparison 						Shopping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If you are comparing the unit prices and end up with the same “rounded price”, compare the non-rounded prices.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u="sng" smtClean="0"/>
              <a:t>Example</a:t>
            </a:r>
            <a:r>
              <a:rPr lang="en-US" altLang="en-US" smtClean="0"/>
              <a:t>: One bag of pretzels is $0.4578 per ounce and another is $0.4562 per ounce. Both round to $0.46 per ounce, but the 2</a:t>
            </a:r>
            <a:r>
              <a:rPr lang="en-US" altLang="en-US" baseline="30000" smtClean="0"/>
              <a:t>nd</a:t>
            </a:r>
            <a:r>
              <a:rPr lang="en-US" altLang="en-US" smtClean="0"/>
              <a:t> is actually the better price per ounce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We can multiply by 100 to compare by cents instead of dollars in order to be more accurate with our pricing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Converting $ to ₵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mtClean="0"/>
              <a:t>Unit Price = $0.2584 per ounce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mtClean="0"/>
              <a:t>	$0.2584 x 100 = 25.84 ₵ per ounce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mtClean="0"/>
              <a:t>Unit Price = $0.0014 per tissue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mtClean="0"/>
              <a:t>	$0.0014  x 100 = 0.14 ₵ per tissue</a:t>
            </a:r>
          </a:p>
          <a:p>
            <a:pPr marL="342900" lvl="1" indent="0">
              <a:buFont typeface="Wingdings" panose="05000000000000000000" pitchFamily="2" charset="2"/>
              <a:buNone/>
            </a:pPr>
            <a:endParaRPr lang="en-US" altLang="en-US" smtClean="0"/>
          </a:p>
          <a:p>
            <a:pPr marL="342900" lvl="1" indent="0">
              <a:buFont typeface="Wingdings" panose="05000000000000000000" pitchFamily="2" charset="2"/>
              <a:buNone/>
            </a:pPr>
            <a:endParaRPr lang="en-US" altLang="en-US" smtClean="0"/>
          </a:p>
          <a:p>
            <a:pPr marL="342900" lvl="1" indent="0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Questions?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Pg. 238, #4-14 evens</a:t>
            </a:r>
          </a:p>
          <a:p>
            <a:pPr eaLnBrk="1" hangingPunct="1"/>
            <a:endParaRPr lang="en-US" altLang="en-US" sz="3600" smtClean="0"/>
          </a:p>
          <a:p>
            <a:pPr eaLnBrk="1" hangingPunct="1"/>
            <a:r>
              <a:rPr lang="en-US" altLang="en-US" sz="3600" smtClean="0"/>
              <a:t>Pg 240, # 4-12 evens</a:t>
            </a:r>
          </a:p>
          <a:p>
            <a:pPr eaLnBrk="1" hangingPunct="1"/>
            <a:endParaRPr lang="en-US" altLang="en-US" sz="3600" smtClean="0"/>
          </a:p>
          <a:p>
            <a:pPr eaLnBrk="1" hangingPunct="1"/>
            <a:r>
              <a:rPr lang="en-US" altLang="en-US" sz="3600" smtClean="0"/>
              <a:t>MAKE SURE YOU SHOW ME YOUR WORK BEFORE YOU LEAVE!!!!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Unit Price Review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19263"/>
            <a:ext cx="8839200" cy="4411662"/>
          </a:xfrm>
        </p:spPr>
        <p:txBody>
          <a:bodyPr/>
          <a:lstStyle/>
          <a:p>
            <a:pPr eaLnBrk="1" hangingPunct="1"/>
            <a:r>
              <a:rPr lang="en-US" altLang="en-US" smtClean="0"/>
              <a:t>A 24-ounce bag of Tortilla chips costs $5.95</a:t>
            </a:r>
          </a:p>
          <a:p>
            <a:pPr lvl="1" eaLnBrk="1" hangingPunct="1"/>
            <a:r>
              <a:rPr lang="en-US" altLang="en-US" smtClean="0"/>
              <a:t>($5.95) </a:t>
            </a:r>
            <a:r>
              <a:rPr lang="en-US" altLang="en-US" smtClean="0">
                <a:cs typeface="Arial" panose="020B0604020202020204" pitchFamily="34" charset="0"/>
              </a:rPr>
              <a:t>÷ (24) = $0.25 per ounce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cs typeface="Arial" panose="020B0604020202020204" pitchFamily="34" charset="0"/>
              </a:rPr>
              <a:t>				    25 cents per ounce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mtClean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A Kleenex box has 200 sheets in it for $4.25</a:t>
            </a:r>
          </a:p>
          <a:p>
            <a:pPr lvl="1" eaLnBrk="1" hangingPunct="1"/>
            <a:r>
              <a:rPr lang="en-US" altLang="en-US" smtClean="0">
                <a:cs typeface="Arial" panose="020B0604020202020204" pitchFamily="34" charset="0"/>
              </a:rPr>
              <a:t>($4.25) ÷ (200) = $0.02125 per sheet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cs typeface="Arial" panose="020B0604020202020204" pitchFamily="34" charset="0"/>
              </a:rPr>
              <a:t>				      2.1 cents per sheet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6.5 – Coupons and Rebates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Many manufacturers, stores, and service establishments offer customers discounts through </a:t>
            </a:r>
            <a:r>
              <a:rPr lang="en-US" altLang="en-US" i="1" u="sng" smtClean="0"/>
              <a:t>coupons</a:t>
            </a:r>
            <a:r>
              <a:rPr lang="en-US" altLang="en-US" smtClean="0"/>
              <a:t> and </a:t>
            </a:r>
            <a:r>
              <a:rPr lang="en-US" altLang="en-US" i="1" u="sng" smtClean="0"/>
              <a:t>rebates</a:t>
            </a:r>
            <a:r>
              <a:rPr lang="en-US" altLang="en-US" smtClean="0"/>
              <a:t>, or refunds</a:t>
            </a:r>
          </a:p>
          <a:p>
            <a:pPr lvl="1" eaLnBrk="1" hangingPunct="1"/>
            <a:r>
              <a:rPr lang="en-US" altLang="en-US" smtClean="0"/>
              <a:t>An incentive for customers to purchase a particular item in order to save money (coupon) or to get money back (rebate).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6.5 Coupons and Rebates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Coupons</a:t>
            </a:r>
          </a:p>
          <a:p>
            <a:pPr lvl="1" eaLnBrk="1" hangingPunct="1">
              <a:defRPr/>
            </a:pPr>
            <a:r>
              <a:rPr lang="en-US" dirty="0" smtClean="0"/>
              <a:t>Redeemed at the time of purchase</a:t>
            </a:r>
          </a:p>
          <a:p>
            <a:pPr eaLnBrk="1" hangingPunct="1">
              <a:defRPr/>
            </a:pPr>
            <a:r>
              <a:rPr lang="en-US" dirty="0" smtClean="0"/>
              <a:t>Rebates</a:t>
            </a:r>
          </a:p>
          <a:p>
            <a:pPr lvl="1" eaLnBrk="1" hangingPunct="1">
              <a:defRPr/>
            </a:pPr>
            <a:r>
              <a:rPr lang="en-US" dirty="0" smtClean="0"/>
              <a:t>Customer must mail in a rebate coupon along with the sales slip and the Universal Product Code (UPC) label from the items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Final Price = Total Selling Price – Total Savings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52400"/>
            <a:ext cx="7543800" cy="6556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9" name="Picture 2" descr="http://images.partycity.com/images/set_c/en_us/emails-pc/11-11-31-halloween-clearance-email/coupon-PCR3SP_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6629400" cy="591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Rebate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3" name="Picture 2" descr="http://www.tire-coupons.org/images/stories/coupons/firestone/50-Mail-In-Rebate-On-Set-Of-4-Tires-Falken-Ziex-ZE912-Coup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737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Clarks Desert Beeswax Boot</a:t>
            </a:r>
          </a:p>
        </p:txBody>
      </p:sp>
      <p:pic>
        <p:nvPicPr>
          <p:cNvPr id="5123" name="Picture 2" descr="Clarks Desert Beeswax B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33528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86200" y="1828800"/>
            <a:ext cx="47244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Retail Price: </a:t>
            </a:r>
            <a:r>
              <a:rPr lang="en-US" altLang="en-US" sz="3200">
                <a:solidFill>
                  <a:srgbClr val="FF0000"/>
                </a:solidFill>
              </a:rPr>
              <a:t>$120.00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15% off sale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Actual Price</a:t>
            </a:r>
            <a:r>
              <a:rPr lang="en-US" altLang="en-US" sz="3200">
                <a:solidFill>
                  <a:srgbClr val="00B050"/>
                </a:solidFill>
              </a:rPr>
              <a:t>: $108.12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1 – Coupons and Rebates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382000" cy="44116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Bill </a:t>
            </a:r>
            <a:r>
              <a:rPr lang="en-US" dirty="0" err="1" smtClean="0"/>
              <a:t>Faix</a:t>
            </a:r>
            <a:r>
              <a:rPr lang="en-US" dirty="0" smtClean="0"/>
              <a:t> purchased a new set of tires for $399.99 and windshield wiper fluid for $10.99. He had a coupon for $50 off. What is the final price of the items?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Total Selling Price – Total Savings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($399.99 + $10.99) – ($50)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($410.98)       – 	($50) = </a:t>
            </a:r>
            <a:r>
              <a:rPr lang="en-US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$360.98 final price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2 – Coupons and Rebate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new XBOX game costs $60.00 with a mail-in rebate of $7.00. What is the final price after the rebate if an envelope costs $0.25 and a postage stamp costs $0.49?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Coupons and sales tax…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smtClean="0"/>
              <a:t>Suppose we buy a shirt for 39.99 and a tie for $20, but use a coupon for $10 off. The store also charges a sales tax of 6%. What is the total purchase price of the shirt?</a:t>
            </a:r>
          </a:p>
          <a:p>
            <a:pPr eaLnBrk="1" hangingPunct="1"/>
            <a:r>
              <a:rPr lang="en-US" altLang="en-US" smtClean="0">
                <a:solidFill>
                  <a:srgbClr val="003399"/>
                </a:solidFill>
              </a:rPr>
              <a:t>STEP 1:</a:t>
            </a:r>
            <a:r>
              <a:rPr lang="en-US" altLang="en-US" smtClean="0"/>
              <a:t> ($39.99 + $20.00) = </a:t>
            </a:r>
            <a:r>
              <a:rPr lang="en-US" altLang="en-US" smtClean="0">
                <a:solidFill>
                  <a:srgbClr val="006600"/>
                </a:solidFill>
              </a:rPr>
              <a:t>$59.99 total 						selling price</a:t>
            </a:r>
          </a:p>
          <a:p>
            <a:pPr eaLnBrk="1" hangingPunct="1"/>
            <a:r>
              <a:rPr lang="en-US" altLang="en-US" smtClean="0">
                <a:solidFill>
                  <a:srgbClr val="003399"/>
                </a:solidFill>
              </a:rPr>
              <a:t>STEP 2:</a:t>
            </a:r>
            <a:r>
              <a:rPr lang="en-US" altLang="en-US" smtClean="0"/>
              <a:t> $59.99 - $10.00 = </a:t>
            </a:r>
            <a:r>
              <a:rPr lang="en-US" altLang="en-US" smtClean="0">
                <a:solidFill>
                  <a:srgbClr val="006600"/>
                </a:solidFill>
              </a:rPr>
              <a:t>$49.99 sale price</a:t>
            </a:r>
          </a:p>
          <a:p>
            <a:pPr eaLnBrk="1" hangingPunct="1"/>
            <a:r>
              <a:rPr lang="en-US" altLang="en-US" smtClean="0">
                <a:solidFill>
                  <a:srgbClr val="003399"/>
                </a:solidFill>
              </a:rPr>
              <a:t>STEP 3:</a:t>
            </a:r>
            <a:r>
              <a:rPr lang="en-US" altLang="en-US" smtClean="0"/>
              <a:t> ($49.99)x(0.06) = </a:t>
            </a:r>
            <a:r>
              <a:rPr lang="en-US" altLang="en-US" smtClean="0">
                <a:solidFill>
                  <a:srgbClr val="006600"/>
                </a:solidFill>
              </a:rPr>
              <a:t>$3.00 sales tax</a:t>
            </a:r>
          </a:p>
          <a:p>
            <a:pPr eaLnBrk="1" hangingPunct="1"/>
            <a:r>
              <a:rPr lang="en-US" altLang="en-US" smtClean="0">
                <a:solidFill>
                  <a:srgbClr val="003399"/>
                </a:solidFill>
              </a:rPr>
              <a:t>LAST STEP:</a:t>
            </a:r>
            <a:r>
              <a:rPr lang="en-US" altLang="en-US" smtClean="0"/>
              <a:t> $49.99 + $3.00 = </a:t>
            </a:r>
            <a:r>
              <a:rPr lang="en-US" altLang="en-US" smtClean="0">
                <a:solidFill>
                  <a:srgbClr val="006600"/>
                </a:solidFill>
              </a:rPr>
              <a:t>$52.99 total 					purchase price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Rebates and sales tax…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smtClean="0"/>
              <a:t>Now suppose we buy a shirt for 39.99 and a tie for $20, but get a mail-in rebate for $10. The store also charges a sales tax of 6%. What is the total purchase price of the shirt?</a:t>
            </a:r>
          </a:p>
          <a:p>
            <a:pPr eaLnBrk="1" hangingPunct="1"/>
            <a:r>
              <a:rPr lang="en-US" altLang="en-US" smtClean="0">
                <a:solidFill>
                  <a:srgbClr val="003399"/>
                </a:solidFill>
              </a:rPr>
              <a:t>STEP 1:</a:t>
            </a:r>
            <a:r>
              <a:rPr lang="en-US" altLang="en-US" smtClean="0"/>
              <a:t> ($39.99 + $20.00) = </a:t>
            </a:r>
            <a:r>
              <a:rPr lang="en-US" altLang="en-US" smtClean="0">
                <a:solidFill>
                  <a:srgbClr val="006600"/>
                </a:solidFill>
              </a:rPr>
              <a:t>$59.99</a:t>
            </a:r>
          </a:p>
          <a:p>
            <a:pPr eaLnBrk="1" hangingPunct="1"/>
            <a:r>
              <a:rPr lang="en-US" altLang="en-US" smtClean="0">
                <a:solidFill>
                  <a:srgbClr val="003399"/>
                </a:solidFill>
              </a:rPr>
              <a:t>STEP 2:</a:t>
            </a:r>
            <a:r>
              <a:rPr lang="en-US" altLang="en-US" smtClean="0"/>
              <a:t> ($59.99)x(0.06) = </a:t>
            </a:r>
            <a:r>
              <a:rPr lang="en-US" altLang="en-US" smtClean="0">
                <a:solidFill>
                  <a:srgbClr val="006600"/>
                </a:solidFill>
              </a:rPr>
              <a:t>$3.60 </a:t>
            </a:r>
          </a:p>
          <a:p>
            <a:pPr eaLnBrk="1" hangingPunct="1"/>
            <a:r>
              <a:rPr lang="en-US" altLang="en-US" smtClean="0">
                <a:solidFill>
                  <a:srgbClr val="003399"/>
                </a:solidFill>
              </a:rPr>
              <a:t>STEP 3:</a:t>
            </a:r>
            <a:r>
              <a:rPr lang="en-US" altLang="en-US" smtClean="0"/>
              <a:t> $59.99 + $3.60 = </a:t>
            </a:r>
            <a:r>
              <a:rPr lang="en-US" altLang="en-US" smtClean="0">
                <a:solidFill>
                  <a:srgbClr val="006600"/>
                </a:solidFill>
              </a:rPr>
              <a:t>$63.59</a:t>
            </a:r>
            <a:r>
              <a:rPr lang="en-US" altLang="en-US" smtClean="0"/>
              <a:t> </a:t>
            </a:r>
          </a:p>
          <a:p>
            <a:pPr eaLnBrk="1" hangingPunct="1"/>
            <a:r>
              <a:rPr lang="en-US" altLang="en-US" smtClean="0">
                <a:solidFill>
                  <a:srgbClr val="003399"/>
                </a:solidFill>
              </a:rPr>
              <a:t>LAST STEP:</a:t>
            </a:r>
            <a:r>
              <a:rPr lang="en-US" altLang="en-US" smtClean="0"/>
              <a:t> $63.59 - $10 = </a:t>
            </a:r>
            <a:r>
              <a:rPr lang="en-US" altLang="en-US" smtClean="0">
                <a:solidFill>
                  <a:srgbClr val="006600"/>
                </a:solidFill>
              </a:rPr>
              <a:t>$53.59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Coupons and Rebates - Practice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smtClean="0"/>
              <a:t>On Pg. 242, try numbers 6-16 evens</a:t>
            </a:r>
          </a:p>
          <a:p>
            <a:pPr lvl="1"/>
            <a:r>
              <a:rPr lang="en-US" altLang="en-US" sz="3200" smtClean="0"/>
              <a:t>You have 10 minutes to complete! </a:t>
            </a:r>
          </a:p>
        </p:txBody>
      </p:sp>
      <p:pic>
        <p:nvPicPr>
          <p:cNvPr id="35844" name="Picture 2" descr="http://www.seelife.net/user-files/CartoonCoup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28670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6.6 – Markdown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305800" cy="44116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Stores often sell products at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sales prices</a:t>
            </a:r>
          </a:p>
          <a:p>
            <a:pPr eaLnBrk="1" hangingPunct="1">
              <a:defRPr/>
            </a:pPr>
            <a:r>
              <a:rPr lang="en-US" dirty="0" smtClean="0"/>
              <a:t>The </a:t>
            </a:r>
            <a:r>
              <a:rPr lang="en-US" i="1" u="sng" dirty="0" smtClean="0"/>
              <a:t>markdown</a:t>
            </a:r>
            <a:r>
              <a:rPr lang="en-US" dirty="0" smtClean="0"/>
              <a:t>, or discount,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    is the amount of money that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    you save by purchasing a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    product at the sale price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Markdown = Regular Selling Price – Sale Price</a:t>
            </a:r>
          </a:p>
        </p:txBody>
      </p:sp>
      <p:pic>
        <p:nvPicPr>
          <p:cNvPr id="36868" name="Picture 5" descr="http://www.southernsavers.com/wp-content/uploads/2014/05/kohls-memorial-day-s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32004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1 - Markdown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Greg Leonard purchased a video camera at a sale price of $499.99. The regular selling price is $549.99. What was the markdown?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Regular Selling Price – Sale Price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($549.99) – </a:t>
            </a:r>
            <a:r>
              <a:rPr lang="en-US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($499.99) = $50.00 markdown</a:t>
            </a:r>
            <a:endParaRPr lang="en-US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Markdown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19263"/>
            <a:ext cx="8839200" cy="44116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</a:t>
            </a:r>
            <a:r>
              <a:rPr lang="en-US" i="1" u="sng" smtClean="0"/>
              <a:t>markdown rate</a:t>
            </a:r>
            <a:r>
              <a:rPr lang="en-US" i="1" smtClean="0"/>
              <a:t>, </a:t>
            </a:r>
            <a:r>
              <a:rPr lang="en-US" smtClean="0"/>
              <a:t>or discount rate, of an item is its markdown expressed as a percent of its regular selling price</a:t>
            </a:r>
          </a:p>
          <a:p>
            <a:pPr lvl="1" eaLnBrk="1" hangingPunct="1">
              <a:defRPr/>
            </a:pPr>
            <a:r>
              <a:rPr lang="en-US" smtClean="0"/>
              <a:t>Businesses frequently advertise the markdown rate rather than the sale price</a:t>
            </a:r>
          </a:p>
          <a:p>
            <a:pPr lvl="1" eaLnBrk="1" hangingPunct="1">
              <a:defRPr/>
            </a:pPr>
            <a:endParaRPr lang="en-US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Markdown = Regular Selling Price x Markdown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2 - Markdown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5138737"/>
          </a:xfrm>
        </p:spPr>
        <p:txBody>
          <a:bodyPr/>
          <a:lstStyle/>
          <a:p>
            <a:pPr eaLnBrk="1" hangingPunct="1"/>
            <a:r>
              <a:rPr lang="en-US" altLang="en-US" smtClean="0"/>
              <a:t>Furniture World has a special on oak furniture at 40% to 55% off the regular selling price. Erica Park purchased an oak table at 40% off the regular price of $799. How much is the markdown?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rgbClr val="003399"/>
                </a:solidFill>
              </a:rPr>
              <a:t>Regular Selling Price x Markdown Rate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 </a:t>
            </a:r>
            <a:r>
              <a:rPr lang="en-US" altLang="en-US" smtClean="0">
                <a:solidFill>
                  <a:srgbClr val="006600"/>
                </a:solidFill>
              </a:rPr>
              <a:t>($799)     x     (40%) = $319.60 markdown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rgbClr val="CC3300"/>
                </a:solidFill>
              </a:rPr>
              <a:t>BE CAREFUL! This is not how much the table will cost, but it is how much is taken off the original price!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6.6 - Practice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z="36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36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3600" dirty="0" smtClean="0"/>
          </a:p>
          <a:p>
            <a:pPr eaLnBrk="1" hangingPunct="1">
              <a:defRPr/>
            </a:pPr>
            <a:r>
              <a:rPr lang="en-US" altLang="en-US" sz="3600" dirty="0" smtClean="0"/>
              <a:t>Pg. 244,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600" dirty="0" smtClean="0"/>
              <a:t># 6-22 evens</a:t>
            </a:r>
          </a:p>
        </p:txBody>
      </p:sp>
      <p:pic>
        <p:nvPicPr>
          <p:cNvPr id="40964" name="Picture 5" descr="http://www.animaatjes.nl/cliparts/activiteiten/uitverkoop/clipart_uitverkoop_animaatjes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0"/>
            <a:ext cx="51054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Jack Link’s Beef Jerky</a:t>
            </a:r>
          </a:p>
        </p:txBody>
      </p:sp>
      <p:pic>
        <p:nvPicPr>
          <p:cNvPr id="6147" name="Picture 2" descr="Jack Links Variety Bag - 1.25 oz. bags - 12 p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752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Jack Link's Teriyaki Jumbo Beef Stick - 2 oz. Stick - 12 c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2413"/>
            <a:ext cx="31242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2871788" y="1981200"/>
            <a:ext cx="398621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ym typeface="Wingdings" panose="05000000000000000000" pitchFamily="2" charset="2"/>
              </a:rPr>
              <a:t></a:t>
            </a:r>
            <a:r>
              <a:rPr lang="en-US" altLang="en-US" sz="3200"/>
              <a:t>12PK, 1.25 oz. bags for $14.88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2 oz. stick, 12CT </a:t>
            </a:r>
            <a:r>
              <a:rPr lang="en-US" altLang="en-US" sz="3200">
                <a:sym typeface="Wingdings" panose="05000000000000000000" pitchFamily="2" charset="2"/>
              </a:rPr>
              <a:t>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ym typeface="Wingdings" panose="05000000000000000000" pitchFamily="2" charset="2"/>
              </a:rPr>
              <a:t>	$28.98</a:t>
            </a:r>
            <a:endParaRPr lang="en-US" altLang="en-US" sz="32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5141913"/>
            <a:ext cx="83058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B050"/>
                </a:solidFill>
              </a:rPr>
              <a:t>$0.99 /ounce</a:t>
            </a:r>
            <a:r>
              <a:rPr lang="en-US" altLang="en-US" sz="1800"/>
              <a:t>				</a:t>
            </a:r>
            <a:r>
              <a:rPr lang="en-US" altLang="en-US" sz="3200">
                <a:solidFill>
                  <a:srgbClr val="FF0000"/>
                </a:solidFill>
              </a:rPr>
              <a:t>$1.21 / ounce</a:t>
            </a:r>
            <a:r>
              <a:rPr lang="en-US" altLang="en-US" sz="1800"/>
              <a:t>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6.7 – Sale Price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For items on sale, some stores advertise the amount of markdown and the regular selling price</a:t>
            </a:r>
          </a:p>
          <a:p>
            <a:pPr eaLnBrk="1" hangingPunct="1">
              <a:defRPr/>
            </a:pPr>
            <a:r>
              <a:rPr lang="en-US" smtClean="0"/>
              <a:t>Some stores list the item as a stated percent off the regular price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Sale Price = Regular Selling Price - Markdown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6.7 – Sale Price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if we know the markdown percent?</a:t>
            </a:r>
          </a:p>
          <a:p>
            <a:pPr lvl="1" eaLnBrk="1" hangingPunct="1">
              <a:defRPr/>
            </a:pPr>
            <a:r>
              <a:rPr lang="en-US" dirty="0" smtClean="0"/>
              <a:t>When you receive 25% off an item, you pay 75% of the selling price</a:t>
            </a:r>
          </a:p>
          <a:p>
            <a:pPr lvl="1" eaLnBrk="1" hangingPunct="1">
              <a:defRPr/>
            </a:pPr>
            <a:r>
              <a:rPr lang="en-US" dirty="0" smtClean="0"/>
              <a:t>NOTE: the regular selling price of an item is 100%</a:t>
            </a:r>
          </a:p>
          <a:p>
            <a:pPr lvl="1" eaLnBrk="1" hangingPunct="1">
              <a:defRPr/>
            </a:pPr>
            <a:r>
              <a:rPr lang="en-US" dirty="0" smtClean="0"/>
              <a:t>Thus, the percent paid is 100% minus the percent off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Sale Price = Percent Paid x Regular Selling Price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Percent Paid = 100% - Percent Off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457200"/>
            <a:ext cx="75438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 Price – Example 1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smtClean="0"/>
              <a:t>Debby Hacksaw has a 25 percent off coupon and is purchasing a watch that has a regular price of $125.00. What is the sale price for the watch? What is the sale price using the percent method?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rgbClr val="003399"/>
                </a:solidFill>
              </a:rPr>
              <a:t>Regular Selling Price x Markdown Rate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		$125.00 x 25% = $31.25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		$125.00 - $31.25 = </a:t>
            </a:r>
            <a:r>
              <a:rPr lang="en-US" altLang="en-US" smtClean="0">
                <a:solidFill>
                  <a:srgbClr val="006600"/>
                </a:solidFill>
              </a:rPr>
              <a:t>$93.75 sale price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rgbClr val="003399"/>
                </a:solidFill>
              </a:rPr>
              <a:t>Percent Paid x Regular Selling Price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rgbClr val="003399"/>
                </a:solidFill>
              </a:rPr>
              <a:t>	</a:t>
            </a:r>
            <a:r>
              <a:rPr lang="en-US" altLang="en-US" smtClean="0"/>
              <a:t>(100% - 25%) x $125.00 = </a:t>
            </a:r>
            <a:r>
              <a:rPr lang="en-US" altLang="en-US" smtClean="0">
                <a:solidFill>
                  <a:srgbClr val="006600"/>
                </a:solidFill>
              </a:rPr>
              <a:t>$93.75 sale price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2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A clothing store advertisement reads that you can save 66% off women’s fall collections. A dress with an original price of $152.00 is on sale for $51.68. Determine if this ad is correct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smtClean="0">
                <a:solidFill>
                  <a:srgbClr val="003399"/>
                </a:solidFill>
              </a:rPr>
              <a:t>Markdown = $152.00 – $51.68 = $100.32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smtClean="0">
                <a:solidFill>
                  <a:srgbClr val="CC3300"/>
                </a:solidFill>
              </a:rPr>
              <a:t>Markdown = Regular Selling Price x Markdown Rate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smtClean="0"/>
              <a:t>	$100.32   =      $152.00    x   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smtClean="0"/>
              <a:t>       0.66    = 	 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solidFill>
                  <a:srgbClr val="006600"/>
                </a:solidFill>
              </a:rPr>
              <a:t>so Markdown rate = 66%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Sale Price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Pg. 247, # 5-13 ALL</a:t>
            </a:r>
          </a:p>
        </p:txBody>
      </p:sp>
      <p:pic>
        <p:nvPicPr>
          <p:cNvPr id="46084" name="Picture 5" descr="http://www.consignmyfurniture.com/wp-content/uploads/2011/09/MONTHLY-MARKDOWN-SAL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32226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6.1 – Sales Tax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Most states charge a </a:t>
            </a:r>
            <a:r>
              <a:rPr lang="en-US" altLang="en-US" i="1" u="sng" smtClean="0"/>
              <a:t>Sales Tax </a:t>
            </a:r>
            <a:r>
              <a:rPr lang="en-US" altLang="en-US" smtClean="0"/>
              <a:t>on goods sold</a:t>
            </a:r>
          </a:p>
          <a:p>
            <a:pPr lvl="1" eaLnBrk="1" hangingPunct="1"/>
            <a:r>
              <a:rPr lang="en-US" altLang="en-US" smtClean="0"/>
              <a:t>Tax on the selling price of an item or service that you purchase</a:t>
            </a:r>
          </a:p>
          <a:p>
            <a:pPr lvl="2" eaLnBrk="1" hangingPunct="1"/>
            <a:r>
              <a:rPr lang="en-US" altLang="en-US" smtClean="0"/>
              <a:t>Pennsylvania: 6%</a:t>
            </a:r>
          </a:p>
          <a:p>
            <a:pPr lvl="2" eaLnBrk="1" hangingPunct="1"/>
            <a:r>
              <a:rPr lang="en-US" altLang="en-US" smtClean="0"/>
              <a:t>California: 8.25%</a:t>
            </a:r>
          </a:p>
          <a:p>
            <a:pPr lvl="2" eaLnBrk="1" hangingPunct="1"/>
            <a:r>
              <a:rPr lang="en-US" altLang="en-US" smtClean="0"/>
              <a:t>Delaware: No sales tax</a:t>
            </a:r>
          </a:p>
          <a:p>
            <a:pPr lvl="2" eaLnBrk="1" hangingPunct="1"/>
            <a:endParaRPr lang="en-US" altLang="en-US" smtClean="0"/>
          </a:p>
          <a:p>
            <a:pPr lvl="2" eaLnBrk="1" hangingPunct="1"/>
            <a:r>
              <a:rPr lang="en-US" altLang="en-US" smtClean="0"/>
              <a:t>http://www.taxpolicycenter.org/taxfacts/Content/PDF/state_sales_tax.pdf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Sales Taxes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Cigarette Tax</a:t>
            </a:r>
          </a:p>
          <a:p>
            <a:pPr lvl="1" eaLnBrk="1" hangingPunct="1"/>
            <a:r>
              <a:rPr lang="en-US" altLang="en-US" dirty="0" smtClean="0"/>
              <a:t>$1.60 per pack of twenty</a:t>
            </a:r>
          </a:p>
          <a:p>
            <a:pPr marL="344487" lvl="1" indent="0" eaLnBrk="1" hangingPunct="1"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Malt Beverage and Liquor Tax</a:t>
            </a:r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603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 Tax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Sales tax rates differ from state to state</a:t>
            </a:r>
          </a:p>
          <a:p>
            <a:pPr eaLnBrk="1" hangingPunct="1"/>
            <a:r>
              <a:rPr lang="en-US" altLang="en-US" smtClean="0"/>
              <a:t>Many states also permit county and city governments to add an additional tax to the state sales tax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Sales Tax =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		(Total Selling Price) X (Sales Tax Rate)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Don’t Pay Sales Tax On…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PA, we pay sales tax on all goods and services, with the exception of…</a:t>
            </a:r>
          </a:p>
          <a:p>
            <a:pPr lvl="1"/>
            <a:r>
              <a:rPr lang="en-US" altLang="en-US" dirty="0" smtClean="0"/>
              <a:t>Clothing</a:t>
            </a:r>
          </a:p>
          <a:p>
            <a:pPr lvl="1"/>
            <a:r>
              <a:rPr lang="en-US" altLang="en-US" dirty="0" smtClean="0"/>
              <a:t>Food (except for ready-to-eat)</a:t>
            </a:r>
          </a:p>
          <a:p>
            <a:pPr lvl="1"/>
            <a:r>
              <a:rPr lang="en-US" altLang="en-US" dirty="0" smtClean="0"/>
              <a:t>Drugs</a:t>
            </a:r>
          </a:p>
          <a:p>
            <a:pPr lvl="1"/>
            <a:r>
              <a:rPr lang="en-US" altLang="en-US" dirty="0" smtClean="0"/>
              <a:t>Textbooks</a:t>
            </a:r>
          </a:p>
          <a:p>
            <a:pPr lvl="1"/>
            <a:r>
              <a:rPr lang="en-US" altLang="en-US" dirty="0" smtClean="0"/>
              <a:t>Sales for Resale Items</a:t>
            </a:r>
          </a:p>
          <a:p>
            <a:pPr lvl="1"/>
            <a:r>
              <a:rPr lang="en-US" altLang="en-US" dirty="0" smtClean="0"/>
              <a:t>Residential Heating </a:t>
            </a:r>
            <a:r>
              <a:rPr lang="en-US" altLang="en-US" dirty="0" smtClean="0"/>
              <a:t>Fuels (gas, electric, firewood, etc.)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http://blogs-images.forbes.com/anthonykosner/files/2014/04/martin-hajek-iphone-6-macfan-concept-with-curv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0200"/>
            <a:ext cx="2057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913"/>
            <a:ext cx="75438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1 – Sales Tax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smtClean="0"/>
              <a:t>Jimmy Trico bought a new iPhone6 for $299.99 and a phone case for $30.00. What is the total sales tax if Trico lives in Austin, Texas, where the state tax is 6.25% and the city tax is 2 percent?</a:t>
            </a:r>
          </a:p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Total selling price: 299.99 + 30.00 = $329.99</a:t>
            </a:r>
          </a:p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329.99 x (6.25% + 2.0%)</a:t>
            </a:r>
          </a:p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329.99 x (.0625 + .02) </a:t>
            </a:r>
          </a:p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329.99 x (.0825) = $27.22 sales tax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</p:bld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780</TotalTime>
  <Words>1701</Words>
  <Application>Microsoft Office PowerPoint</Application>
  <PresentationFormat>On-screen Show (4:3)</PresentationFormat>
  <Paragraphs>230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Arial Black</vt:lpstr>
      <vt:lpstr>Wingdings</vt:lpstr>
      <vt:lpstr>Network</vt:lpstr>
      <vt:lpstr>Chapter 6</vt:lpstr>
      <vt:lpstr>iMac 27” 8GB Memory</vt:lpstr>
      <vt:lpstr>Clarks Desert Beeswax Boot</vt:lpstr>
      <vt:lpstr>Jack Link’s Beef Jerky</vt:lpstr>
      <vt:lpstr>Section 6.1 – Sales Tax</vt:lpstr>
      <vt:lpstr>Additional Sales Taxes</vt:lpstr>
      <vt:lpstr>Sales Tax</vt:lpstr>
      <vt:lpstr>What We Don’t Pay Sales Tax On…</vt:lpstr>
      <vt:lpstr>Example 1 – Sales Tax</vt:lpstr>
      <vt:lpstr>Example 2 – Sales Tax</vt:lpstr>
      <vt:lpstr>6.2 – Total Purchase Price</vt:lpstr>
      <vt:lpstr>PowerPoint Presentation</vt:lpstr>
      <vt:lpstr>6.2 – Total Purchase Price</vt:lpstr>
      <vt:lpstr>6.2 – Example 1</vt:lpstr>
      <vt:lpstr>Finish by the end of class…</vt:lpstr>
      <vt:lpstr>6.3 and 6.4 – Unit Pricing and Comparison Shopping</vt:lpstr>
      <vt:lpstr>PowerPoint Presentation</vt:lpstr>
      <vt:lpstr>PowerPoint Presentation</vt:lpstr>
      <vt:lpstr>Unit Pricing and Comparison       Shopping</vt:lpstr>
      <vt:lpstr>PowerPoint Presentation</vt:lpstr>
      <vt:lpstr>Example </vt:lpstr>
      <vt:lpstr>Unit Pricing and Comparison       Shopping</vt:lpstr>
      <vt:lpstr>Converting $ to ₵</vt:lpstr>
      <vt:lpstr>Questions?</vt:lpstr>
      <vt:lpstr>Unit Price Review</vt:lpstr>
      <vt:lpstr>6.5 – Coupons and Rebates</vt:lpstr>
      <vt:lpstr>6.5 Coupons and Rebates</vt:lpstr>
      <vt:lpstr>Coupon</vt:lpstr>
      <vt:lpstr>Rebate</vt:lpstr>
      <vt:lpstr>Example 1 – Coupons and Rebates</vt:lpstr>
      <vt:lpstr>Example 2 – Coupons and Rebate</vt:lpstr>
      <vt:lpstr>Coupons and sales tax…</vt:lpstr>
      <vt:lpstr>Rebates and sales tax…</vt:lpstr>
      <vt:lpstr>Coupons and Rebates - Practice</vt:lpstr>
      <vt:lpstr>6.6 – Markdown</vt:lpstr>
      <vt:lpstr>Example 1 - Markdown</vt:lpstr>
      <vt:lpstr>Markdown</vt:lpstr>
      <vt:lpstr>Example 2 - Markdown</vt:lpstr>
      <vt:lpstr>6.6 - Practice</vt:lpstr>
      <vt:lpstr>6.7 – Sale Price</vt:lpstr>
      <vt:lpstr>6.7 – Sale Price</vt:lpstr>
      <vt:lpstr>Sale Price – Example 1</vt:lpstr>
      <vt:lpstr>Example 2</vt:lpstr>
      <vt:lpstr>Sale Price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kpatterson</dc:creator>
  <cp:lastModifiedBy>Kevin Patterson</cp:lastModifiedBy>
  <cp:revision>62</cp:revision>
  <dcterms:created xsi:type="dcterms:W3CDTF">2012-04-16T14:22:52Z</dcterms:created>
  <dcterms:modified xsi:type="dcterms:W3CDTF">2016-03-17T14:08:15Z</dcterms:modified>
</cp:coreProperties>
</file>